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1" r:id="rId2"/>
    <p:sldId id="259" r:id="rId3"/>
    <p:sldId id="262" r:id="rId4"/>
    <p:sldId id="277" r:id="rId5"/>
    <p:sldId id="276" r:id="rId6"/>
    <p:sldId id="280" r:id="rId7"/>
    <p:sldId id="275" r:id="rId8"/>
    <p:sldId id="27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3889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9" pos="955" userDrawn="1">
          <p15:clr>
            <a:srgbClr val="A4A3A4"/>
          </p15:clr>
        </p15:guide>
        <p15:guide id="10" pos="1003" userDrawn="1">
          <p15:clr>
            <a:srgbClr val="A4A3A4"/>
          </p15:clr>
        </p15:guide>
        <p15:guide id="11" pos="1526" userDrawn="1">
          <p15:clr>
            <a:srgbClr val="A4A3A4"/>
          </p15:clr>
        </p15:guide>
        <p15:guide id="12" pos="1579" userDrawn="1">
          <p15:clr>
            <a:srgbClr val="A4A3A4"/>
          </p15:clr>
        </p15:guide>
        <p15:guide id="13" pos="2116" userDrawn="1">
          <p15:clr>
            <a:srgbClr val="A4A3A4"/>
          </p15:clr>
        </p15:guide>
        <p15:guide id="14" pos="2139" userDrawn="1">
          <p15:clr>
            <a:srgbClr val="A4A3A4"/>
          </p15:clr>
        </p15:guide>
        <p15:guide id="15" pos="2674" userDrawn="1">
          <p15:clr>
            <a:srgbClr val="A4A3A4"/>
          </p15:clr>
        </p15:guide>
        <p15:guide id="16" pos="2722" userDrawn="1">
          <p15:clr>
            <a:srgbClr val="A4A3A4"/>
          </p15:clr>
        </p15:guide>
        <p15:guide id="17" pos="3245" userDrawn="1">
          <p15:clr>
            <a:srgbClr val="A4A3A4"/>
          </p15:clr>
        </p15:guide>
        <p15:guide id="18" pos="3293" userDrawn="1">
          <p15:clr>
            <a:srgbClr val="A4A3A4"/>
          </p15:clr>
        </p15:guide>
        <p15:guide id="19" pos="3816" userDrawn="1">
          <p15:clr>
            <a:srgbClr val="A4A3A4"/>
          </p15:clr>
        </p15:guide>
        <p15:guide id="20" pos="3869" userDrawn="1">
          <p15:clr>
            <a:srgbClr val="A4A3A4"/>
          </p15:clr>
        </p15:guide>
        <p15:guide id="21" pos="4384" userDrawn="1">
          <p15:clr>
            <a:srgbClr val="A4A3A4"/>
          </p15:clr>
        </p15:guide>
        <p15:guide id="22" pos="4430" userDrawn="1">
          <p15:clr>
            <a:srgbClr val="A4A3A4"/>
          </p15:clr>
        </p15:guide>
        <p15:guide id="23" pos="4951" userDrawn="1">
          <p15:clr>
            <a:srgbClr val="A4A3A4"/>
          </p15:clr>
        </p15:guide>
        <p15:guide id="24" pos="5011" userDrawn="1">
          <p15:clr>
            <a:srgbClr val="A4A3A4"/>
          </p15:clr>
        </p15:guide>
        <p15:guide id="25" pos="5541" userDrawn="1">
          <p15:clr>
            <a:srgbClr val="A4A3A4"/>
          </p15:clr>
        </p15:guide>
        <p15:guide id="26" pos="5564" userDrawn="1">
          <p15:clr>
            <a:srgbClr val="A4A3A4"/>
          </p15:clr>
        </p15:guide>
        <p15:guide id="27" pos="6106" userDrawn="1">
          <p15:clr>
            <a:srgbClr val="A4A3A4"/>
          </p15:clr>
        </p15:guide>
        <p15:guide id="28" pos="6153" userDrawn="1">
          <p15:clr>
            <a:srgbClr val="A4A3A4"/>
          </p15:clr>
        </p15:guide>
        <p15:guide id="29" pos="6677" userDrawn="1">
          <p15:clr>
            <a:srgbClr val="A4A3A4"/>
          </p15:clr>
        </p15:guide>
        <p15:guide id="31" pos="7253" userDrawn="1">
          <p15:clr>
            <a:srgbClr val="A4A3A4"/>
          </p15:clr>
        </p15:guide>
        <p15:guide id="32" orient="horz" pos="867" userDrawn="1">
          <p15:clr>
            <a:srgbClr val="A4A3A4"/>
          </p15:clr>
        </p15:guide>
        <p15:guide id="33" orient="horz" pos="3451" userDrawn="1">
          <p15:clr>
            <a:srgbClr val="A4A3A4"/>
          </p15:clr>
        </p15:guide>
        <p15:guide id="34" pos="6720" userDrawn="1">
          <p15:clr>
            <a:srgbClr val="A4A3A4"/>
          </p15:clr>
        </p15:guide>
        <p15:guide id="35" pos="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2F"/>
    <a:srgbClr val="002E43"/>
    <a:srgbClr val="00688F"/>
    <a:srgbClr val="CD104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9" autoAdjust="0"/>
    <p:restoredTop sz="94660" autoAdjust="0"/>
  </p:normalViewPr>
  <p:slideViewPr>
    <p:cSldViewPr snapToGrid="0">
      <p:cViewPr varScale="1">
        <p:scale>
          <a:sx n="42" d="100"/>
          <a:sy n="42" d="100"/>
        </p:scale>
        <p:origin x="824" y="28"/>
      </p:cViewPr>
      <p:guideLst>
        <p:guide orient="horz" pos="2160"/>
        <p:guide orient="horz" pos="436"/>
        <p:guide orient="horz" pos="3889"/>
        <p:guide pos="432"/>
        <p:guide pos="955"/>
        <p:guide pos="1003"/>
        <p:guide pos="1526"/>
        <p:guide pos="1579"/>
        <p:guide pos="2116"/>
        <p:guide pos="2139"/>
        <p:guide pos="2674"/>
        <p:guide pos="2722"/>
        <p:guide pos="3245"/>
        <p:guide pos="3293"/>
        <p:guide pos="3816"/>
        <p:guide pos="3869"/>
        <p:guide pos="4384"/>
        <p:guide pos="4430"/>
        <p:guide pos="4951"/>
        <p:guide pos="5011"/>
        <p:guide pos="5541"/>
        <p:guide pos="5564"/>
        <p:guide pos="6106"/>
        <p:guide pos="6153"/>
        <p:guide pos="6677"/>
        <p:guide pos="7253"/>
        <p:guide orient="horz" pos="867"/>
        <p:guide orient="horz" pos="3451"/>
        <p:guide pos="6720"/>
        <p:guide pos="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99D8-374F-46F9-BD33-63B27F2CF49E}" type="datetimeFigureOut">
              <a:rPr lang="bg-BG" smtClean="0"/>
              <a:t>1.2.2018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D5B4-9299-4A3E-9864-C657D7E09EE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286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One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2519" y="686973"/>
            <a:ext cx="5377762" cy="4046952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3" y="5197245"/>
            <a:ext cx="3560392" cy="50137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89660" y="2423447"/>
            <a:ext cx="4724400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EFET </a:t>
            </a:r>
            <a:r>
              <a:rPr lang="pl-PL" sz="4000" dirty="0" err="1">
                <a:solidFill>
                  <a:schemeClr val="bg1"/>
                </a:solidFill>
                <a:latin typeface="Calibri bold" panose="020F0702030404030204" pitchFamily="34" charset="0"/>
              </a:rPr>
              <a:t>views</a:t>
            </a: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 on </a:t>
            </a:r>
            <a:r>
              <a:rPr lang="pl-PL" sz="4000" dirty="0" err="1">
                <a:solidFill>
                  <a:schemeClr val="bg1"/>
                </a:solidFill>
                <a:latin typeface="Calibri bold" panose="020F0702030404030204" pitchFamily="34" charset="0"/>
              </a:rPr>
              <a:t>tariff</a:t>
            </a: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 </a:t>
            </a:r>
            <a:r>
              <a:rPr lang="pl-PL" sz="4000" dirty="0" err="1">
                <a:solidFill>
                  <a:schemeClr val="bg1"/>
                </a:solidFill>
                <a:latin typeface="Calibri bold" panose="020F0702030404030204" pitchFamily="34" charset="0"/>
              </a:rPr>
              <a:t>setting</a:t>
            </a: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 </a:t>
            </a:r>
            <a:r>
              <a:rPr lang="pl-PL" sz="4000" dirty="0" err="1">
                <a:solidFill>
                  <a:schemeClr val="bg1"/>
                </a:solidFill>
                <a:latin typeface="Calibri bold" panose="020F0702030404030204" pitchFamily="34" charset="0"/>
              </a:rPr>
              <a:t>methodology</a:t>
            </a:r>
            <a:endParaRPr lang="bg-BG" sz="4000" dirty="0">
              <a:solidFill>
                <a:schemeClr val="bg1"/>
              </a:solidFill>
              <a:latin typeface="Calibri bold" panose="020F070203040403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89660" y="108204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ACER </a:t>
            </a:r>
            <a:r>
              <a:rPr lang="pl-PL" sz="1400" dirty="0" err="1">
                <a:solidFill>
                  <a:schemeClr val="bg1"/>
                </a:solidFill>
              </a:rPr>
              <a:t>Stakeholder</a:t>
            </a:r>
            <a:r>
              <a:rPr lang="pl-PL" sz="1400" dirty="0">
                <a:solidFill>
                  <a:schemeClr val="bg1"/>
                </a:solidFill>
              </a:rPr>
              <a:t> Event on </a:t>
            </a:r>
            <a:r>
              <a:rPr lang="pl-PL" sz="1400" dirty="0" err="1">
                <a:solidFill>
                  <a:schemeClr val="bg1"/>
                </a:solidFill>
              </a:rPr>
              <a:t>Methdologies</a:t>
            </a:r>
            <a:r>
              <a:rPr lang="pl-PL" sz="1400" dirty="0">
                <a:solidFill>
                  <a:schemeClr val="bg1"/>
                </a:solidFill>
              </a:rPr>
              <a:t> and </a:t>
            </a:r>
            <a:r>
              <a:rPr lang="pl-PL" sz="1400" dirty="0" err="1">
                <a:solidFill>
                  <a:schemeClr val="bg1"/>
                </a:solidFill>
              </a:rPr>
              <a:t>Parameters</a:t>
            </a:r>
            <a:r>
              <a:rPr lang="pl-PL" sz="1400" dirty="0">
                <a:solidFill>
                  <a:schemeClr val="bg1"/>
                </a:solidFill>
              </a:rPr>
              <a:t> to </a:t>
            </a:r>
            <a:r>
              <a:rPr lang="pl-PL" sz="1400" dirty="0" err="1">
                <a:solidFill>
                  <a:schemeClr val="bg1"/>
                </a:solidFill>
              </a:rPr>
              <a:t>Determine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Gas</a:t>
            </a:r>
            <a:r>
              <a:rPr lang="pl-PL" sz="1400" dirty="0">
                <a:solidFill>
                  <a:schemeClr val="bg1"/>
                </a:solidFill>
              </a:rPr>
              <a:t> TSO </a:t>
            </a:r>
            <a:r>
              <a:rPr lang="pl-PL" sz="1400" dirty="0" err="1">
                <a:solidFill>
                  <a:schemeClr val="bg1"/>
                </a:solidFill>
              </a:rPr>
              <a:t>Revenues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pl-PL" sz="1400" dirty="0">
                <a:solidFill>
                  <a:schemeClr val="bg1"/>
                </a:solidFill>
              </a:rPr>
              <a:t>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February</a:t>
            </a:r>
            <a:r>
              <a:rPr lang="pl-PL" sz="1400" dirty="0">
                <a:solidFill>
                  <a:schemeClr val="bg1"/>
                </a:solidFill>
              </a:rPr>
              <a:t> 2018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3564" y="361505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 bold" panose="020F0702030404030204" pitchFamily="34" charset="0"/>
              </a:rPr>
              <a:t>Steve Rose</a:t>
            </a:r>
            <a:endParaRPr lang="en-US" sz="2400" dirty="0">
              <a:solidFill>
                <a:schemeClr val="bg1"/>
              </a:solidFill>
              <a:latin typeface="Calibri bold" panose="020F0702030404030204" pitchFamily="34" charset="0"/>
            </a:endParaRPr>
          </a:p>
          <a:p>
            <a:r>
              <a:rPr lang="pl-PL" sz="1200" dirty="0">
                <a:solidFill>
                  <a:schemeClr val="bg1"/>
                </a:solidFill>
                <a:latin typeface="+mj-lt"/>
              </a:rPr>
              <a:t>Chair of the EFET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Tariffs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WG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Stephen.rose@rwe.com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g</a:t>
            </a:r>
            <a:endParaRPr lang="bg-BG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8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Multi-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2519" y="686973"/>
            <a:ext cx="5377762" cy="4046952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3" y="5197245"/>
            <a:ext cx="3560392" cy="5013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89660" y="108204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Conference name, 12 April 2016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3564" y="361505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bold" panose="020F0702030404030204" pitchFamily="34" charset="0"/>
              </a:rPr>
              <a:t>Irina Nikolova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Comm. Coordinator, 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i.nikolova@efet.org</a:t>
            </a:r>
            <a:endParaRPr lang="bg-BG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660" y="2174567"/>
            <a:ext cx="4724400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chemeClr val="bg1"/>
                </a:solidFill>
                <a:latin typeface="Calibri bold" panose="020F0702030404030204" pitchFamily="34" charset="0"/>
              </a:rPr>
              <a:t>Presentation</a:t>
            </a:r>
          </a:p>
          <a:p>
            <a:pPr>
              <a:lnSpc>
                <a:spcPts val="3600"/>
              </a:lnSpc>
            </a:pPr>
            <a:r>
              <a:rPr lang="en-US" sz="4000" dirty="0">
                <a:solidFill>
                  <a:schemeClr val="bg1"/>
                </a:solidFill>
                <a:latin typeface="Calibri bold" panose="020F0702030404030204" pitchFamily="34" charset="0"/>
              </a:rPr>
              <a:t>title here</a:t>
            </a:r>
            <a:endParaRPr lang="bg-BG" sz="4000" dirty="0">
              <a:solidFill>
                <a:schemeClr val="bg1"/>
              </a:solidFill>
              <a:latin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5800" y="692149"/>
            <a:ext cx="10828338" cy="54816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jjk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85800" y="692150"/>
            <a:ext cx="5372100" cy="5481638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9660" y="3089997"/>
            <a:ext cx="4724400" cy="6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800" dirty="0">
                <a:solidFill>
                  <a:schemeClr val="bg1"/>
                </a:solidFill>
                <a:latin typeface="Calibri bold" panose="020F070203040403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8085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Un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5800" y="692150"/>
            <a:ext cx="10828338" cy="5481638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51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5800" y="692150"/>
            <a:ext cx="10828338" cy="5481638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505460" y="1046456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62738" y="1192366"/>
            <a:ext cx="599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kern="1200" dirty="0">
                <a:solidFill>
                  <a:srgbClr val="00648A"/>
                </a:solidFill>
                <a:latin typeface="+mj-lt"/>
                <a:ea typeface="+mn-ea"/>
                <a:cs typeface="+mn-cs"/>
              </a:rPr>
              <a:t>№</a:t>
            </a:r>
            <a:endParaRPr lang="bg-BG" sz="3200" dirty="0">
              <a:solidFill>
                <a:srgbClr val="0064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49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9763125" y="6173788"/>
            <a:ext cx="184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D3FB56-707B-4EEE-AC6F-FCF919F686A6}" type="slidenum">
              <a:rPr lang="en-US" sz="1000" smtClean="0"/>
              <a:t>‹#›</a:t>
            </a:fld>
            <a:endParaRPr lang="bg-BG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03" y="6196265"/>
            <a:ext cx="713797" cy="2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11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0548" y="591830"/>
            <a:ext cx="45608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1400" noProof="1">
                <a:solidFill>
                  <a:schemeClr val="bg1"/>
                </a:solidFill>
              </a:rPr>
              <a:t>secretariat@efet.org</a:t>
            </a:r>
          </a:p>
          <a:p>
            <a:r>
              <a:rPr lang="nl-NL" sz="1400" noProof="1">
                <a:solidFill>
                  <a:schemeClr val="bg1"/>
                </a:solidFill>
              </a:rPr>
              <a:t>www.efet.org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672588"/>
            <a:ext cx="3559175" cy="5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49" r:id="rId6"/>
    <p:sldLayoutId id="214748365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519" y="686973"/>
            <a:ext cx="5377762" cy="4046952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3" y="5197245"/>
            <a:ext cx="3560392" cy="501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660" y="2423447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EFET</a:t>
            </a:r>
            <a:r>
              <a:rPr lang="en-GB" sz="4000" dirty="0">
                <a:solidFill>
                  <a:schemeClr val="bg1"/>
                </a:solidFill>
                <a:latin typeface="Calibri bold" panose="020F0702030404030204" pitchFamily="34" charset="0"/>
              </a:rPr>
              <a:t>’s</a:t>
            </a: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 </a:t>
            </a:r>
            <a:r>
              <a:rPr lang="pl-PL" sz="4000" dirty="0" err="1">
                <a:solidFill>
                  <a:schemeClr val="bg1"/>
                </a:solidFill>
                <a:latin typeface="Calibri bold" panose="020F0702030404030204" pitchFamily="34" charset="0"/>
              </a:rPr>
              <a:t>views</a:t>
            </a:r>
            <a:r>
              <a:rPr lang="pl-PL" sz="4000" dirty="0">
                <a:solidFill>
                  <a:schemeClr val="bg1"/>
                </a:solidFill>
                <a:latin typeface="Calibri bold" panose="020F0702030404030204" pitchFamily="34" charset="0"/>
              </a:rPr>
              <a:t> on </a:t>
            </a:r>
            <a:r>
              <a:rPr lang="en-GB" sz="4000" dirty="0">
                <a:solidFill>
                  <a:schemeClr val="bg1"/>
                </a:solidFill>
                <a:latin typeface="Calibri bold" panose="020F0702030404030204" pitchFamily="34" charset="0"/>
              </a:rPr>
              <a:t>TSO revenue setting</a:t>
            </a:r>
            <a:endParaRPr lang="bg-BG" sz="4000" dirty="0">
              <a:solidFill>
                <a:schemeClr val="bg1"/>
              </a:solidFill>
              <a:latin typeface="Calibri bold" panose="020F0702030404030204" pitchFamily="34" charset="0"/>
            </a:endParaRPr>
          </a:p>
          <a:p>
            <a:pPr>
              <a:lnSpc>
                <a:spcPts val="3600"/>
              </a:lnSpc>
            </a:pPr>
            <a:endParaRPr lang="bg-BG" sz="4000" dirty="0">
              <a:solidFill>
                <a:schemeClr val="bg1"/>
              </a:solidFill>
              <a:latin typeface="Calibri bold" panose="020F07020304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660" y="108204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ACER </a:t>
            </a:r>
            <a:r>
              <a:rPr lang="pl-PL" sz="1400" dirty="0" err="1">
                <a:solidFill>
                  <a:schemeClr val="bg1"/>
                </a:solidFill>
              </a:rPr>
              <a:t>Stakeholder</a:t>
            </a:r>
            <a:r>
              <a:rPr lang="pl-PL" sz="1400" dirty="0">
                <a:solidFill>
                  <a:schemeClr val="bg1"/>
                </a:solidFill>
              </a:rPr>
              <a:t> Event on </a:t>
            </a:r>
            <a:r>
              <a:rPr lang="pl-PL" sz="1400" dirty="0" err="1">
                <a:solidFill>
                  <a:schemeClr val="bg1"/>
                </a:solidFill>
              </a:rPr>
              <a:t>Methdologies</a:t>
            </a:r>
            <a:r>
              <a:rPr lang="pl-PL" sz="1400" dirty="0">
                <a:solidFill>
                  <a:schemeClr val="bg1"/>
                </a:solidFill>
              </a:rPr>
              <a:t> and </a:t>
            </a:r>
            <a:r>
              <a:rPr lang="pl-PL" sz="1400" dirty="0" err="1">
                <a:solidFill>
                  <a:schemeClr val="bg1"/>
                </a:solidFill>
              </a:rPr>
              <a:t>Parameters</a:t>
            </a:r>
            <a:r>
              <a:rPr lang="pl-PL" sz="1400" dirty="0">
                <a:solidFill>
                  <a:schemeClr val="bg1"/>
                </a:solidFill>
              </a:rPr>
              <a:t> to </a:t>
            </a:r>
            <a:r>
              <a:rPr lang="pl-PL" sz="1400" dirty="0" err="1">
                <a:solidFill>
                  <a:schemeClr val="bg1"/>
                </a:solidFill>
              </a:rPr>
              <a:t>Determine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Gas</a:t>
            </a:r>
            <a:r>
              <a:rPr lang="pl-PL" sz="1400" dirty="0">
                <a:solidFill>
                  <a:schemeClr val="bg1"/>
                </a:solidFill>
              </a:rPr>
              <a:t> TSO </a:t>
            </a:r>
            <a:r>
              <a:rPr lang="pl-PL" sz="1400" dirty="0" err="1">
                <a:solidFill>
                  <a:schemeClr val="bg1"/>
                </a:solidFill>
              </a:rPr>
              <a:t>Revenues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February</a:t>
            </a:r>
            <a:r>
              <a:rPr lang="pl-PL" sz="1400" dirty="0">
                <a:solidFill>
                  <a:schemeClr val="bg1"/>
                </a:solidFill>
              </a:rPr>
              <a:t> 2018</a:t>
            </a:r>
            <a:r>
              <a:rPr lang="en-GB" sz="1400" dirty="0">
                <a:solidFill>
                  <a:schemeClr val="bg1"/>
                </a:solidFill>
              </a:rPr>
              <a:t>, Brussels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564" y="3615058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 bold" panose="020F0702030404030204" pitchFamily="34" charset="0"/>
              </a:rPr>
              <a:t>Steve Rose</a:t>
            </a:r>
            <a:endParaRPr lang="en-US" sz="2400" dirty="0">
              <a:solidFill>
                <a:schemeClr val="bg1"/>
              </a:solidFill>
              <a:latin typeface="Calibri bold" panose="020F0702030404030204" pitchFamily="34" charset="0"/>
            </a:endParaRPr>
          </a:p>
          <a:p>
            <a:r>
              <a:rPr lang="pl-PL" sz="1200" dirty="0">
                <a:solidFill>
                  <a:schemeClr val="bg1"/>
                </a:solidFill>
              </a:rPr>
              <a:t>Chair of the EFET </a:t>
            </a:r>
            <a:r>
              <a:rPr lang="pl-PL" sz="1200" dirty="0" err="1">
                <a:solidFill>
                  <a:schemeClr val="bg1"/>
                </a:solidFill>
              </a:rPr>
              <a:t>Tariffs</a:t>
            </a:r>
            <a:r>
              <a:rPr lang="pl-PL" sz="1200" dirty="0">
                <a:solidFill>
                  <a:schemeClr val="bg1"/>
                </a:solidFill>
              </a:rPr>
              <a:t> WG</a:t>
            </a:r>
            <a:endParaRPr lang="bg-BG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bg-BG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692149"/>
            <a:ext cx="10828338" cy="54816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2"/>
          <p:cNvSpPr/>
          <p:nvPr/>
        </p:nvSpPr>
        <p:spPr>
          <a:xfrm>
            <a:off x="685800" y="797512"/>
            <a:ext cx="5128260" cy="5376276"/>
          </a:xfrm>
          <a:prstGeom prst="rect">
            <a:avLst/>
          </a:prstGeom>
          <a:solidFill>
            <a:srgbClr val="00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5814060" y="798828"/>
            <a:ext cx="5700078" cy="62786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D1041"/>
                </a:solidFill>
              </a:rPr>
              <a:t> </a:t>
            </a:r>
            <a:r>
              <a:rPr lang="pl-PL" sz="2800" dirty="0" err="1">
                <a:solidFill>
                  <a:srgbClr val="C3002F"/>
                </a:solidFill>
              </a:rPr>
              <a:t>Transparency</a:t>
            </a:r>
            <a:r>
              <a:rPr lang="pl-PL" sz="2800" dirty="0">
                <a:solidFill>
                  <a:srgbClr val="C3002F"/>
                </a:solidFill>
              </a:rPr>
              <a:t> </a:t>
            </a:r>
            <a:r>
              <a:rPr lang="en-GB" sz="2800" dirty="0">
                <a:solidFill>
                  <a:srgbClr val="C3002F"/>
                </a:solidFill>
              </a:rPr>
              <a:t> builds trust in tariff setting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C3002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C3002F"/>
                </a:solidFill>
              </a:rPr>
              <a:t>Revenue</a:t>
            </a:r>
            <a:r>
              <a:rPr lang="pl-PL" sz="2800" dirty="0">
                <a:solidFill>
                  <a:srgbClr val="C3002F"/>
                </a:solidFill>
              </a:rPr>
              <a:t> </a:t>
            </a:r>
            <a:r>
              <a:rPr lang="pl-PL" sz="2800" dirty="0" err="1">
                <a:solidFill>
                  <a:srgbClr val="C3002F"/>
                </a:solidFill>
              </a:rPr>
              <a:t>setting</a:t>
            </a:r>
            <a:r>
              <a:rPr lang="pl-PL" sz="2800" dirty="0">
                <a:solidFill>
                  <a:srgbClr val="C3002F"/>
                </a:solidFill>
              </a:rPr>
              <a:t> </a:t>
            </a:r>
            <a:r>
              <a:rPr lang="pl-PL" sz="2800" dirty="0" err="1">
                <a:solidFill>
                  <a:srgbClr val="C3002F"/>
                </a:solidFill>
              </a:rPr>
              <a:t>mechanisms</a:t>
            </a:r>
            <a:endParaRPr lang="pl-PL" sz="2800" dirty="0">
              <a:solidFill>
                <a:srgbClr val="C3002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3002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3002F"/>
                </a:solidFill>
              </a:rPr>
              <a:t>Benefits arising from ACER’s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3002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3002F"/>
                </a:solidFill>
              </a:rPr>
              <a:t>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C3002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64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660" y="3089997"/>
            <a:ext cx="4724400" cy="6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800" dirty="0">
                <a:solidFill>
                  <a:schemeClr val="bg1"/>
                </a:solidFill>
                <a:latin typeface="Calibri bold" panose="020F070203040403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5051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16951" y="1561618"/>
            <a:ext cx="658599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Article 30 of the</a:t>
            </a:r>
            <a:r>
              <a:rPr lang="pl-PL" sz="2400" noProof="1">
                <a:solidFill>
                  <a:srgbClr val="00648A"/>
                </a:solidFill>
              </a:rPr>
              <a:t> TAR NC is</a:t>
            </a:r>
            <a:r>
              <a:rPr lang="en-GB" sz="2400" noProof="1">
                <a:solidFill>
                  <a:srgbClr val="00648A"/>
                </a:solidFill>
              </a:rPr>
              <a:t> there for a reason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Understanding of the relevant price control parameters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Price control parameters→allowed revenue →tariffs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Comparison of relative TSO efficiency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Visibility of under/over recovery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Exposure of any hidden cross subsidy, RAB re-evaluation or inefficiency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270" y="367695"/>
            <a:ext cx="685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648A"/>
                </a:solidFill>
                <a:latin typeface="Calibri bold" panose="020F0702030404030204" pitchFamily="34" charset="0"/>
              </a:rPr>
              <a:t>Transparency  builds trust in tariff setting</a:t>
            </a:r>
          </a:p>
        </p:txBody>
      </p:sp>
      <p:sp>
        <p:nvSpPr>
          <p:cNvPr id="2" name="AutoShape 2" descr="http://northstar.church/wp-content/uploads/2017/09/Transparency.jpg">
            <a:extLst>
              <a:ext uri="{FF2B5EF4-FFF2-40B4-BE49-F238E27FC236}">
                <a16:creationId xmlns:a16="http://schemas.microsoft.com/office/drawing/2014/main" id="{8C348FB4-E3F1-4345-A043-BE77BC5B0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7851F-721A-4646-AF1B-19B29FA3A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1562100"/>
            <a:ext cx="48501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49" y="1744392"/>
            <a:ext cx="660914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noProof="1">
                <a:solidFill>
                  <a:srgbClr val="00648A"/>
                </a:solidFill>
              </a:rPr>
              <a:t>Review of Article 30 information – a “mixed bag”</a:t>
            </a:r>
            <a:r>
              <a:rPr lang="pl-PL" sz="2400" noProof="1">
                <a:solidFill>
                  <a:srgbClr val="00648A"/>
                </a:solidFill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No information yet for some countries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Differing degrees of completeness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Differing degrees of granularity 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Differing interpretation of parameters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Differing degrees of accessibility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No useful information for price capped TSOs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No tariff models yet for some countries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Differing degrees of user input into tariff models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Not all of the supporting information is available in English</a:t>
            </a:r>
            <a:endParaRPr lang="pl-PL" sz="2400" noProof="1">
              <a:solidFill>
                <a:srgbClr val="00648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80E33-6F83-4CE0-991F-3C346534C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76" y="2246245"/>
            <a:ext cx="5171463" cy="3292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975" y="628456"/>
            <a:ext cx="7058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648A"/>
                </a:solidFill>
                <a:latin typeface="Calibri bold" panose="020F0702030404030204" pitchFamily="34" charset="0"/>
              </a:rPr>
              <a:t>Transparency builds trust in tariff setting (2)</a:t>
            </a:r>
          </a:p>
        </p:txBody>
      </p:sp>
    </p:spTree>
    <p:extLst>
      <p:ext uri="{BB962C8B-B14F-4D97-AF65-F5344CB8AC3E}">
        <p14:creationId xmlns:p14="http://schemas.microsoft.com/office/powerpoint/2010/main" val="415951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9547" y="1548610"/>
            <a:ext cx="629930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Shippers are not able to decide which form of price control is appropriate for individual TSOs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 </a:t>
            </a:r>
            <a:r>
              <a:rPr lang="pl-PL" sz="2400" noProof="1">
                <a:solidFill>
                  <a:srgbClr val="00648A"/>
                </a:solidFill>
              </a:rPr>
              <a:t>TSOs need assur</a:t>
            </a:r>
            <a:r>
              <a:rPr lang="en-GB" sz="2400" noProof="1">
                <a:solidFill>
                  <a:srgbClr val="00648A"/>
                </a:solidFill>
              </a:rPr>
              <a:t>ance</a:t>
            </a:r>
            <a:r>
              <a:rPr lang="pl-PL" sz="2400" noProof="1">
                <a:solidFill>
                  <a:srgbClr val="00648A"/>
                </a:solidFill>
              </a:rPr>
              <a:t> that their operations </a:t>
            </a:r>
            <a:r>
              <a:rPr lang="en-GB" sz="2400" noProof="1">
                <a:solidFill>
                  <a:srgbClr val="00648A"/>
                </a:solidFill>
              </a:rPr>
              <a:t>will be </a:t>
            </a:r>
            <a:r>
              <a:rPr lang="pl-PL" sz="2400" noProof="1">
                <a:solidFill>
                  <a:srgbClr val="00648A"/>
                </a:solidFill>
              </a:rPr>
              <a:t>properly remunerated</a:t>
            </a:r>
            <a:r>
              <a:rPr lang="en-GB" sz="2400" noProof="1">
                <a:solidFill>
                  <a:srgbClr val="00648A"/>
                </a:solidFill>
              </a:rPr>
              <a:t> and financeable</a:t>
            </a:r>
            <a:endParaRPr lang="pl-PL" sz="2400" noProof="1">
              <a:solidFill>
                <a:srgbClr val="00648A"/>
              </a:solidFill>
            </a:endParaRPr>
          </a:p>
          <a:p>
            <a:pPr algn="ctr"/>
            <a:r>
              <a:rPr lang="en-GB" sz="2400" u="sng" noProof="1">
                <a:solidFill>
                  <a:srgbClr val="00648A"/>
                </a:solidFill>
              </a:rPr>
              <a:t>but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Shippers </a:t>
            </a:r>
            <a:r>
              <a:rPr lang="pl-PL" sz="2400" noProof="1">
                <a:solidFill>
                  <a:srgbClr val="00648A"/>
                </a:solidFill>
              </a:rPr>
              <a:t>need </a:t>
            </a:r>
            <a:r>
              <a:rPr lang="en-GB" sz="2400" noProof="1">
                <a:solidFill>
                  <a:srgbClr val="00648A"/>
                </a:solidFill>
              </a:rPr>
              <a:t>assurance that tariffs r</a:t>
            </a:r>
            <a:r>
              <a:rPr lang="pl-PL" sz="2400" noProof="1">
                <a:solidFill>
                  <a:srgbClr val="00648A"/>
                </a:solidFill>
              </a:rPr>
              <a:t>eflect</a:t>
            </a:r>
            <a:r>
              <a:rPr lang="en-GB" sz="2400" noProof="1">
                <a:solidFill>
                  <a:srgbClr val="00648A"/>
                </a:solidFill>
              </a:rPr>
              <a:t> efficiently incurred </a:t>
            </a:r>
            <a:r>
              <a:rPr lang="pl-PL" sz="2400" noProof="1">
                <a:solidFill>
                  <a:srgbClr val="00648A"/>
                </a:solidFill>
              </a:rPr>
              <a:t>cost</a:t>
            </a:r>
            <a:r>
              <a:rPr lang="en-GB" sz="2400" noProof="1">
                <a:solidFill>
                  <a:srgbClr val="00648A"/>
                </a:solidFill>
              </a:rPr>
              <a:t>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Preference is for “allowed revenues” and proportionate incentives which motivate TSOs to outperform and respond to shipper needs</a:t>
            </a:r>
            <a:endParaRPr lang="en-US" sz="2400" noProof="1">
              <a:solidFill>
                <a:srgbClr val="00648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4E0AC-11E0-4A6D-9955-4BAC9EA83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2" y="1518475"/>
            <a:ext cx="5196261" cy="3384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042" y="539281"/>
            <a:ext cx="4507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648A"/>
                </a:solidFill>
                <a:latin typeface="Calibri bold" panose="020F0702030404030204" pitchFamily="34" charset="0"/>
              </a:rPr>
              <a:t>Revenue setting mechanisms</a:t>
            </a:r>
          </a:p>
        </p:txBody>
      </p:sp>
    </p:spTree>
    <p:extLst>
      <p:ext uri="{BB962C8B-B14F-4D97-AF65-F5344CB8AC3E}">
        <p14:creationId xmlns:p14="http://schemas.microsoft.com/office/powerpoint/2010/main" val="5920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255" y="2038282"/>
            <a:ext cx="640019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ACER shoud not strive for a single harmonised price control methodology across the EU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Instead the report should: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Highlight best practices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Point out possible material inefficiencies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Develop common metrics for crude benchmarking of relative TSO efficiency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NRAs should reflect on the report and use it to refine their future price control decisions</a:t>
            </a:r>
          </a:p>
          <a:p>
            <a:pPr algn="just"/>
            <a:endParaRPr lang="en-US" sz="2400" noProof="1">
              <a:solidFill>
                <a:srgbClr val="00648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804" y="582156"/>
            <a:ext cx="5485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648A"/>
                </a:solidFill>
                <a:latin typeface="Calibri bold" panose="020F0702030404030204" pitchFamily="34" charset="0"/>
              </a:rPr>
              <a:t>Benefits arising from ACER’s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F9AFB-FFBF-46D2-81CC-93F36D0B84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82" y="1181100"/>
            <a:ext cx="42007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0550" y="397207"/>
            <a:ext cx="546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00648A"/>
                </a:solidFill>
                <a:latin typeface="Calibri bold" panose="020F0702030404030204" pitchFamily="34" charset="0"/>
              </a:rPr>
              <a:t>Conclusions</a:t>
            </a:r>
            <a:endParaRPr lang="bg-BG" sz="2800" dirty="0">
              <a:solidFill>
                <a:srgbClr val="00648A"/>
              </a:solidFill>
              <a:latin typeface="Calibri bold" panose="020F07020304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550" y="1666753"/>
            <a:ext cx="105790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TAR NC represents the beginning of the process of creating trust in tariff setting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Initial analysis of Article 30 information shows that more still needs to be done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noProof="1">
                <a:solidFill>
                  <a:srgbClr val="00648A"/>
                </a:solidFill>
              </a:rPr>
              <a:t>Shippers must be able to make a meaningful link between price control parameters→allowed revenue→tariffs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400" noProof="1">
                <a:solidFill>
                  <a:srgbClr val="00648A"/>
                </a:solidFill>
              </a:rPr>
              <a:t>TSOs need assur</a:t>
            </a:r>
            <a:r>
              <a:rPr lang="en-GB" sz="2400" noProof="1">
                <a:solidFill>
                  <a:srgbClr val="00648A"/>
                </a:solidFill>
              </a:rPr>
              <a:t>ance</a:t>
            </a:r>
            <a:r>
              <a:rPr lang="pl-PL" sz="2400" noProof="1">
                <a:solidFill>
                  <a:srgbClr val="00648A"/>
                </a:solidFill>
              </a:rPr>
              <a:t> that their operations </a:t>
            </a:r>
            <a:r>
              <a:rPr lang="en-GB" sz="2400" noProof="1">
                <a:solidFill>
                  <a:srgbClr val="00648A"/>
                </a:solidFill>
              </a:rPr>
              <a:t>will be </a:t>
            </a:r>
            <a:r>
              <a:rPr lang="pl-PL" sz="2400" noProof="1">
                <a:solidFill>
                  <a:srgbClr val="00648A"/>
                </a:solidFill>
              </a:rPr>
              <a:t>properly remunerated</a:t>
            </a:r>
            <a:r>
              <a:rPr lang="en-GB" sz="2400" noProof="1">
                <a:solidFill>
                  <a:srgbClr val="00648A"/>
                </a:solidFill>
              </a:rPr>
              <a:t> and financeable</a:t>
            </a:r>
          </a:p>
        </p:txBody>
      </p:sp>
    </p:spTree>
    <p:extLst>
      <p:ext uri="{BB962C8B-B14F-4D97-AF65-F5344CB8AC3E}">
        <p14:creationId xmlns:p14="http://schemas.microsoft.com/office/powerpoint/2010/main" val="49296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548" y="591830"/>
            <a:ext cx="45608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1400" noProof="1">
                <a:solidFill>
                  <a:schemeClr val="bg1"/>
                </a:solidFill>
              </a:rPr>
              <a:t>secretariat@efet.org</a:t>
            </a:r>
          </a:p>
          <a:p>
            <a:r>
              <a:rPr lang="nl-NL" sz="1400" noProof="1">
                <a:solidFill>
                  <a:schemeClr val="bg1"/>
                </a:solidFill>
              </a:rPr>
              <a:t>www.efet.org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672588"/>
            <a:ext cx="3559175" cy="50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029" y="2708476"/>
            <a:ext cx="638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59090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FET Palette">
      <a:dk1>
        <a:srgbClr val="002E43"/>
      </a:dk1>
      <a:lt1>
        <a:sysClr val="window" lastClr="FFFFFF"/>
      </a:lt1>
      <a:dk2>
        <a:srgbClr val="00648A"/>
      </a:dk2>
      <a:lt2>
        <a:srgbClr val="F2F2F2"/>
      </a:lt2>
      <a:accent1>
        <a:srgbClr val="C3002F"/>
      </a:accent1>
      <a:accent2>
        <a:srgbClr val="800817"/>
      </a:accent2>
      <a:accent3>
        <a:srgbClr val="3C0000"/>
      </a:accent3>
      <a:accent4>
        <a:srgbClr val="DB6E82"/>
      </a:accent4>
      <a:accent5>
        <a:srgbClr val="71A3BA"/>
      </a:accent5>
      <a:accent6>
        <a:srgbClr val="06405C"/>
      </a:accent6>
      <a:hlink>
        <a:srgbClr val="00648A"/>
      </a:hlink>
      <a:folHlink>
        <a:srgbClr val="002E4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bold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EFET Presentation</dc:title>
  <dc:creator>Mikael</dc:creator>
  <cp:lastModifiedBy>Paweł Lont</cp:lastModifiedBy>
  <cp:revision>113</cp:revision>
  <dcterms:created xsi:type="dcterms:W3CDTF">2016-05-03T16:57:36Z</dcterms:created>
  <dcterms:modified xsi:type="dcterms:W3CDTF">2018-02-01T06:46:34Z</dcterms:modified>
</cp:coreProperties>
</file>